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6"/>
  </p:notesMasterIdLst>
  <p:sldIdLst>
    <p:sldId id="394" r:id="rId2"/>
    <p:sldId id="395" r:id="rId3"/>
    <p:sldId id="396" r:id="rId4"/>
    <p:sldId id="39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56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6"/>
    <p:restoredTop sz="94674"/>
  </p:normalViewPr>
  <p:slideViewPr>
    <p:cSldViewPr snapToGrid="0" snapToObjects="1">
      <p:cViewPr varScale="1">
        <p:scale>
          <a:sx n="121" d="100"/>
          <a:sy n="121" d="100"/>
        </p:scale>
        <p:origin x="224" y="192"/>
      </p:cViewPr>
      <p:guideLst/>
    </p:cSldViewPr>
  </p:slideViewPr>
  <p:notesTextViewPr>
    <p:cViewPr>
      <p:scale>
        <a:sx n="1" d="1"/>
        <a:sy n="1" d="1"/>
      </p:scale>
      <p:origin x="0" y="0"/>
    </p:cViewPr>
  </p:notesTextViewPr>
  <p:notesViewPr>
    <p:cSldViewPr snapToGrid="0" snapToObjects="1">
      <p:cViewPr varScale="1">
        <p:scale>
          <a:sx n="97" d="100"/>
          <a:sy n="97" d="100"/>
        </p:scale>
        <p:origin x="248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87188E-EF91-B043-94DE-CC4536F6ED7A}" type="datetimeFigureOut">
              <a:rPr lang="en-US" smtClean="0"/>
              <a:t>7/12/18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E24AE-BBAC-F84C-A7BE-BF6322FA1346}" type="slidenum">
              <a:rPr lang="en-US" smtClean="0"/>
              <a:t>‹#›</a:t>
            </a:fld>
            <a:endParaRPr lang="en-US"/>
          </a:p>
        </p:txBody>
      </p:sp>
    </p:spTree>
    <p:extLst>
      <p:ext uri="{BB962C8B-B14F-4D97-AF65-F5344CB8AC3E}">
        <p14:creationId xmlns:p14="http://schemas.microsoft.com/office/powerpoint/2010/main" val="421694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6.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userDrawn="1">
            <p:custDataLst>
              <p:tags r:id="rId1"/>
            </p:custDataLst>
          </p:nvPr>
        </p:nvGrpSpPr>
        <p:grpSpPr bwMode="blackGray">
          <a:xfrm>
            <a:off x="-7" y="0"/>
            <a:ext cx="12192008" cy="6858003"/>
            <a:chOff x="-7" y="0"/>
            <a:chExt cx="12192008" cy="6858003"/>
          </a:xfrm>
        </p:grpSpPr>
        <p:grpSp>
          <p:nvGrpSpPr>
            <p:cNvPr id="7" name="Group 6" hidden="1"/>
            <p:cNvGrpSpPr/>
            <p:nvPr userDrawn="1"/>
          </p:nvGrpSpPr>
          <p:grpSpPr bwMode="blackGray">
            <a:xfrm>
              <a:off x="-7" y="0"/>
              <a:ext cx="12192008" cy="6858003"/>
              <a:chOff x="-7" y="0"/>
              <a:chExt cx="12192008" cy="6858003"/>
            </a:xfrm>
            <a:solidFill>
              <a:srgbClr val="7030A0">
                <a:alpha val="10000"/>
              </a:srgbClr>
            </a:solidFill>
          </p:grpSpPr>
          <p:sp>
            <p:nvSpPr>
              <p:cNvPr id="50" name="Rectangle 49"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userDrawn="1"/>
          </p:nvGrpSpPr>
          <p:grpSpPr bwMode="blackGray">
            <a:xfrm>
              <a:off x="456062" y="304801"/>
              <a:ext cx="11279875" cy="5599075"/>
              <a:chOff x="0" y="304801"/>
              <a:chExt cx="12192000" cy="5599075"/>
            </a:xfrm>
          </p:grpSpPr>
          <p:cxnSp>
            <p:nvCxnSpPr>
              <p:cNvPr id="23" name="Straight Connector 22"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userDrawn="1"/>
          </p:nvGrpSpPr>
          <p:grpSpPr bwMode="blackGray">
            <a:xfrm>
              <a:off x="456062" y="304801"/>
              <a:ext cx="11277720" cy="5599075"/>
              <a:chOff x="456062" y="304801"/>
              <a:chExt cx="11277720" cy="5817450"/>
            </a:xfrm>
          </p:grpSpPr>
          <p:sp>
            <p:nvSpPr>
              <p:cNvPr id="10" name="Rectangle 9"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userDrawn="1"/>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1908948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1716500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2228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userDrawn="1"/>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9988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8736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43827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51748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60416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09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2489030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7"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 name="Rectangle 1"/>
          <p:cNvSpPr/>
          <p:nvPr userDrawn="1"/>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6617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userDrawn="1"/>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9" name="TextBox 8"/>
          <p:cNvSpPr txBox="1"/>
          <p:nvPr userDrawn="1"/>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ext uri="{BB962C8B-B14F-4D97-AF65-F5344CB8AC3E}">
        <p14:creationId xmlns:p14="http://schemas.microsoft.com/office/powerpoint/2010/main" val="3365818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userDrawn="1"/>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539741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userDrawn="1"/>
        </p:nvPicPr>
        <p:blipFill>
          <a:blip r:embed="rId2"/>
          <a:stretch>
            <a:fillRect/>
          </a:stretch>
        </p:blipFill>
        <p:spPr>
          <a:xfrm>
            <a:off x="9745665" y="6368577"/>
            <a:ext cx="2140265" cy="297553"/>
          </a:xfrm>
          <a:prstGeom prst="rect">
            <a:avLst/>
          </a:prstGeom>
        </p:spPr>
      </p:pic>
    </p:spTree>
    <p:extLst>
      <p:ext uri="{BB962C8B-B14F-4D97-AF65-F5344CB8AC3E}">
        <p14:creationId xmlns:p14="http://schemas.microsoft.com/office/powerpoint/2010/main" val="177789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Dark">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702377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p:spTree>
      <p:nvGrpSpPr>
        <p:cNvPr id="1" name=""/>
        <p:cNvGrpSpPr/>
        <p:nvPr/>
      </p:nvGrpSpPr>
      <p:grpSpPr>
        <a:xfrm>
          <a:off x="0" y="0"/>
          <a:ext cx="0" cy="0"/>
          <a:chOff x="0" y="0"/>
          <a:chExt cx="0" cy="0"/>
        </a:xfrm>
      </p:grpSpPr>
      <p:pic>
        <p:nvPicPr>
          <p:cNvPr id="109" name="Picture 10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91255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548801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p:spTree>
      <p:nvGrpSpPr>
        <p:cNvPr id="1" name=""/>
        <p:cNvGrpSpPr/>
        <p:nvPr/>
      </p:nvGrpSpPr>
      <p:grpSpPr>
        <a:xfrm>
          <a:off x="0" y="0"/>
          <a:ext cx="0" cy="0"/>
          <a:chOff x="0" y="0"/>
          <a:chExt cx="0" cy="0"/>
        </a:xfrm>
      </p:grpSpPr>
      <p:sp>
        <p:nvSpPr>
          <p:cNvPr id="5" name="Rectangle 4"/>
          <p:cNvSpPr/>
          <p:nvPr userDrawn="1"/>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userDrawn="1"/>
        </p:nvPicPr>
        <p:blipFill>
          <a:blip r:embed="rId2"/>
          <a:stretch>
            <a:fillRect/>
          </a:stretch>
        </p:blipFill>
        <p:spPr>
          <a:xfrm>
            <a:off x="9745665" y="6368577"/>
            <a:ext cx="2140265" cy="297553"/>
          </a:xfrm>
          <a:prstGeom prst="rect">
            <a:avLst/>
          </a:prstGeom>
        </p:spPr>
      </p:pic>
      <p:pic>
        <p:nvPicPr>
          <p:cNvPr id="6" name="Picture 5"/>
          <p:cNvPicPr>
            <a:picLocks noChangeAspect="1"/>
          </p:cNvPicPr>
          <p:nvPr userDrawn="1"/>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69941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userDrawn="1"/>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userDrawn="1"/>
        </p:nvPicPr>
        <p:blipFill>
          <a:blip r:embed="rId2"/>
          <a:stretch>
            <a:fillRect/>
          </a:stretch>
        </p:blipFill>
        <p:spPr>
          <a:xfrm>
            <a:off x="9746234" y="6365174"/>
            <a:ext cx="2139696" cy="301752"/>
          </a:xfrm>
          <a:prstGeom prst="rect">
            <a:avLst/>
          </a:prstGeom>
        </p:spPr>
      </p:pic>
      <p:pic>
        <p:nvPicPr>
          <p:cNvPr id="5" name="Picture 4"/>
          <p:cNvPicPr>
            <a:picLocks noChangeAspect="1"/>
          </p:cNvPicPr>
          <p:nvPr userDrawn="1"/>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53253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32367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ext uri="{BB962C8B-B14F-4D97-AF65-F5344CB8AC3E}">
        <p14:creationId xmlns:p14="http://schemas.microsoft.com/office/powerpoint/2010/main" val="2839198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43072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5502610" y="1551934"/>
            <a:ext cx="11279872" cy="4623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8" name="TextBox 7">
            <a:extLst>
              <a:ext uri="{FF2B5EF4-FFF2-40B4-BE49-F238E27FC236}">
                <a16:creationId xmlns:a16="http://schemas.microsoft.com/office/drawing/2014/main" id="{E5042A1E-2061-8549-99B9-B94BFF76DA52}"/>
              </a:ext>
            </a:extLst>
          </p:cNvPr>
          <p:cNvSpPr txBox="1"/>
          <p:nvPr userDrawn="1"/>
        </p:nvSpPr>
        <p:spPr>
          <a:xfrm>
            <a:off x="10944225" y="6543675"/>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105151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3596909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28997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userDrawn="1"/>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894627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30443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ext uri="{BB962C8B-B14F-4D97-AF65-F5344CB8AC3E}">
        <p14:creationId xmlns:p14="http://schemas.microsoft.com/office/powerpoint/2010/main" val="4017253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userDrawn="1"/>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6" name="TextBox 5"/>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58433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849684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userDrawn="1"/>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45927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userDrawn="1"/>
        </p:nvPicPr>
        <p:blipFill>
          <a:blip r:embed="rId3"/>
          <a:stretch>
            <a:fillRect/>
          </a:stretch>
        </p:blipFill>
        <p:spPr>
          <a:xfrm>
            <a:off x="9746234" y="6365174"/>
            <a:ext cx="2139696" cy="301752"/>
          </a:xfrm>
          <a:prstGeom prst="rect">
            <a:avLst/>
          </a:prstGeom>
        </p:spPr>
      </p:pic>
      <p:sp>
        <p:nvSpPr>
          <p:cNvPr id="10" name="TextBox 9"/>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981005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15" name="TextBox 1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982466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userDrawn="1"/>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82264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p:cNvPicPr>
          <p:nvPr userDrawn="1"/>
        </p:nvPicPr>
        <p:blipFill>
          <a:blip r:embed="rId3"/>
          <a:stretch>
            <a:fillRect/>
          </a:stretch>
        </p:blipFill>
        <p:spPr>
          <a:xfrm>
            <a:off x="9746234" y="6365174"/>
            <a:ext cx="2139696" cy="301752"/>
          </a:xfrm>
          <a:prstGeom prst="rect">
            <a:avLst/>
          </a:prstGeom>
        </p:spPr>
      </p:pic>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144228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9" name="Rectangle 18"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userDrawn="1"/>
        </p:nvPicPr>
        <p:blipFill>
          <a:blip r:embed="rId4"/>
          <a:stretch>
            <a:fillRect/>
          </a:stretch>
        </p:blipFill>
        <p:spPr>
          <a:xfrm>
            <a:off x="9746234" y="6365174"/>
            <a:ext cx="2139696" cy="301752"/>
          </a:xfrm>
          <a:prstGeom prst="rect">
            <a:avLst/>
          </a:prstGeom>
        </p:spPr>
      </p:pic>
      <p:sp>
        <p:nvSpPr>
          <p:cNvPr id="65" name="TextBox 6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740778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userDrawn="1"/>
        </p:nvPicPr>
        <p:blipFill rotWithShape="1">
          <a:blip r:embed="rId3"/>
          <a:srcRect r="70280"/>
          <a:stretch/>
        </p:blipFill>
        <p:spPr>
          <a:xfrm>
            <a:off x="0" y="0"/>
            <a:ext cx="3602736" cy="6857143"/>
          </a:xfrm>
          <a:prstGeom prst="rect">
            <a:avLst/>
          </a:prstGeom>
        </p:spPr>
      </p:pic>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8" name="Rectangle 17"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userDrawn="1"/>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90495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4" name="Picture 3"/>
          <p:cNvPicPr>
            <a:picLocks/>
          </p:cNvPicPr>
          <p:nvPr userDrawn="1"/>
        </p:nvPicPr>
        <p:blipFill>
          <a:blip r:embed="rId3"/>
          <a:stretch>
            <a:fillRect/>
          </a:stretch>
        </p:blipFill>
        <p:spPr>
          <a:xfrm>
            <a:off x="9746234" y="6365174"/>
            <a:ext cx="2139696" cy="301752"/>
          </a:xfrm>
          <a:prstGeom prst="rect">
            <a:avLst/>
          </a:prstGeom>
        </p:spPr>
      </p:pic>
      <p:sp>
        <p:nvSpPr>
          <p:cNvPr id="7" name="TextBox 6"/>
          <p:cNvSpPr txBox="1"/>
          <p:nvPr userDrawn="1"/>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57610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Takeaway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userDrawn="1"/>
        </p:nvPicPr>
        <p:blipFill>
          <a:blip r:embed="rId3"/>
          <a:stretch>
            <a:fillRect/>
          </a:stretch>
        </p:blipFill>
        <p:spPr>
          <a:xfrm>
            <a:off x="9745665" y="6368577"/>
            <a:ext cx="2140265" cy="297553"/>
          </a:xfrm>
          <a:prstGeom prst="rect">
            <a:avLst/>
          </a:prstGeom>
        </p:spPr>
      </p:pic>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12186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387301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rward-Looking Statements">
    <p:spTree>
      <p:nvGrpSpPr>
        <p:cNvPr id="1" name=""/>
        <p:cNvGrpSpPr/>
        <p:nvPr/>
      </p:nvGrpSpPr>
      <p:grpSpPr>
        <a:xfrm>
          <a:off x="0" y="0"/>
          <a:ext cx="0" cy="0"/>
          <a:chOff x="0" y="0"/>
          <a:chExt cx="0" cy="0"/>
        </a:xfrm>
      </p:grpSpPr>
      <p:sp>
        <p:nvSpPr>
          <p:cNvPr id="2" name="TextBox 1"/>
          <p:cNvSpPr txBox="1"/>
          <p:nvPr userDrawn="1"/>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userDrawn="1"/>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userDrawn="1"/>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userDrawn="1"/>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userDrawn="1"/>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userDrawn="1"/>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ext uri="{BB962C8B-B14F-4D97-AF65-F5344CB8AC3E}">
        <p14:creationId xmlns:p14="http://schemas.microsoft.com/office/powerpoint/2010/main" val="127902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id">
    <p:spTree>
      <p:nvGrpSpPr>
        <p:cNvPr id="1" name=""/>
        <p:cNvGrpSpPr/>
        <p:nvPr/>
      </p:nvGrpSpPr>
      <p:grpSpPr>
        <a:xfrm>
          <a:off x="0" y="0"/>
          <a:ext cx="0" cy="0"/>
          <a:chOff x="0" y="0"/>
          <a:chExt cx="0" cy="0"/>
        </a:xfrm>
      </p:grpSpPr>
      <p:grpSp>
        <p:nvGrpSpPr>
          <p:cNvPr id="99" name="Group 98"/>
          <p:cNvGrpSpPr/>
          <p:nvPr userDrawn="1"/>
        </p:nvGrpSpPr>
        <p:grpSpPr bwMode="blackGray">
          <a:xfrm>
            <a:off x="-7" y="0"/>
            <a:ext cx="12192008" cy="6858003"/>
            <a:chOff x="-7" y="0"/>
            <a:chExt cx="12192008" cy="6858003"/>
          </a:xfrm>
        </p:grpSpPr>
        <p:grpSp>
          <p:nvGrpSpPr>
            <p:cNvPr id="100" name="Group 99"/>
            <p:cNvGrpSpPr/>
            <p:nvPr userDrawn="1"/>
          </p:nvGrpSpPr>
          <p:grpSpPr bwMode="blackGray">
            <a:xfrm>
              <a:off x="-7" y="0"/>
              <a:ext cx="12192008" cy="6858003"/>
              <a:chOff x="-7" y="0"/>
              <a:chExt cx="12192008" cy="6858003"/>
            </a:xfrm>
            <a:solidFill>
              <a:srgbClr val="7030A0">
                <a:alpha val="10000"/>
              </a:srgbClr>
            </a:solidFill>
          </p:grpSpPr>
          <p:sp>
            <p:nvSpPr>
              <p:cNvPr id="141" name="Rectangle 140"/>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userDrawn="1"/>
          </p:nvGrpSpPr>
          <p:grpSpPr bwMode="blackGray">
            <a:xfrm>
              <a:off x="456062" y="304801"/>
              <a:ext cx="11279875" cy="5599075"/>
              <a:chOff x="0" y="304801"/>
              <a:chExt cx="12192000" cy="5599075"/>
            </a:xfrm>
          </p:grpSpPr>
          <p:cxnSp>
            <p:nvCxnSpPr>
              <p:cNvPr id="115" name="Straight Connector 114"/>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userDrawn="1"/>
          </p:nvGrpSpPr>
          <p:grpSpPr bwMode="blackGray">
            <a:xfrm>
              <a:off x="456062" y="304801"/>
              <a:ext cx="11277720" cy="5599075"/>
              <a:chOff x="456062" y="304801"/>
              <a:chExt cx="11277720" cy="5817450"/>
            </a:xfrm>
          </p:grpSpPr>
          <p:sp>
            <p:nvSpPr>
              <p:cNvPr id="103" name="Rectangle 102"/>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ext uri="{BB962C8B-B14F-4D97-AF65-F5344CB8AC3E}">
        <p14:creationId xmlns:p14="http://schemas.microsoft.com/office/powerpoint/2010/main" val="63036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id and text sizing">
    <p:spTree>
      <p:nvGrpSpPr>
        <p:cNvPr id="1" name=""/>
        <p:cNvGrpSpPr/>
        <p:nvPr/>
      </p:nvGrpSpPr>
      <p:grpSpPr>
        <a:xfrm>
          <a:off x="0" y="0"/>
          <a:ext cx="0" cy="0"/>
          <a:chOff x="0" y="0"/>
          <a:chExt cx="0" cy="0"/>
        </a:xfrm>
      </p:grpSpPr>
      <p:grpSp>
        <p:nvGrpSpPr>
          <p:cNvPr id="54" name="Group 53"/>
          <p:cNvGrpSpPr/>
          <p:nvPr userDrawn="1"/>
        </p:nvGrpSpPr>
        <p:grpSpPr bwMode="blackGray">
          <a:xfrm>
            <a:off x="-7" y="0"/>
            <a:ext cx="12192008" cy="6858003"/>
            <a:chOff x="-7" y="0"/>
            <a:chExt cx="12192008" cy="6858003"/>
          </a:xfrm>
        </p:grpSpPr>
        <p:grpSp>
          <p:nvGrpSpPr>
            <p:cNvPr id="55" name="Group 54"/>
            <p:cNvGrpSpPr/>
            <p:nvPr userDrawn="1"/>
          </p:nvGrpSpPr>
          <p:grpSpPr bwMode="blackGray">
            <a:xfrm>
              <a:off x="-7" y="0"/>
              <a:ext cx="12192008" cy="6858003"/>
              <a:chOff x="-7" y="0"/>
              <a:chExt cx="12192008" cy="6858003"/>
            </a:xfrm>
            <a:solidFill>
              <a:srgbClr val="7030A0">
                <a:alpha val="10000"/>
              </a:srgbClr>
            </a:solidFill>
          </p:grpSpPr>
          <p:sp>
            <p:nvSpPr>
              <p:cNvPr id="96" name="Rectangle 95"/>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userDrawn="1"/>
          </p:nvGrpSpPr>
          <p:grpSpPr bwMode="blackGray">
            <a:xfrm>
              <a:off x="456062" y="304801"/>
              <a:ext cx="11279875" cy="5599075"/>
              <a:chOff x="0" y="304801"/>
              <a:chExt cx="12192000" cy="5599075"/>
            </a:xfrm>
          </p:grpSpPr>
          <p:cxnSp>
            <p:nvCxnSpPr>
              <p:cNvPr id="70" name="Straight Connector 69"/>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userDrawn="1"/>
          </p:nvGrpSpPr>
          <p:grpSpPr bwMode="blackGray">
            <a:xfrm>
              <a:off x="456062" y="304801"/>
              <a:ext cx="11277720" cy="5599075"/>
              <a:chOff x="456062" y="304801"/>
              <a:chExt cx="11277720" cy="5817450"/>
            </a:xfrm>
          </p:grpSpPr>
          <p:sp>
            <p:nvSpPr>
              <p:cNvPr id="58" name="Rectangle 57"/>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userDrawn="1"/>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userDrawn="1"/>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userDrawn="1"/>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ext uri="{BB962C8B-B14F-4D97-AF65-F5344CB8AC3E}">
        <p14:creationId xmlns:p14="http://schemas.microsoft.com/office/powerpoint/2010/main" val="107186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Rectangle 1"/>
          <p:cNvSpPr/>
          <p:nvPr userDrawn="1"/>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userDrawn="1"/>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userDrawn="1"/>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ext uri="{BB962C8B-B14F-4D97-AF65-F5344CB8AC3E}">
        <p14:creationId xmlns:p14="http://schemas.microsoft.com/office/powerpoint/2010/main" val="87442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005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074386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ext uri="{BB962C8B-B14F-4D97-AF65-F5344CB8AC3E}">
        <p14:creationId xmlns:p14="http://schemas.microsoft.com/office/powerpoint/2010/main" val="381484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121060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90408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1"/>
          <a:stretch>
            <a:fillRect/>
          </a:stretch>
        </p:blipFill>
        <p:spPr>
          <a:xfrm>
            <a:off x="9745665" y="6368577"/>
            <a:ext cx="2140265" cy="297553"/>
          </a:xfrm>
          <a:prstGeom prst="rect">
            <a:avLst/>
          </a:prstGeom>
        </p:spPr>
      </p:pic>
      <p:pic>
        <p:nvPicPr>
          <p:cNvPr id="109" name="Picture 108"/>
          <p:cNvPicPr>
            <a:picLocks noChangeAspect="1"/>
          </p:cNvPicPr>
          <p:nvPr userDrawn="1"/>
        </p:nvPicPr>
        <p:blipFill>
          <a:blip r:embed="rId52"/>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
        <p:nvSpPr>
          <p:cNvPr id="9" name="TextBox 8"/>
          <p:cNvSpPr txBox="1"/>
          <p:nvPr userDrawn="1"/>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
        <p:nvSpPr>
          <p:cNvPr id="5" name="Rectangle 4">
            <a:extLst>
              <a:ext uri="{FF2B5EF4-FFF2-40B4-BE49-F238E27FC236}">
                <a16:creationId xmlns:a16="http://schemas.microsoft.com/office/drawing/2014/main" id="{BD58BF12-2547-894C-B172-70796F6BEDAF}"/>
              </a:ext>
            </a:extLst>
          </p:cNvPr>
          <p:cNvSpPr/>
          <p:nvPr userDrawn="1"/>
        </p:nvSpPr>
        <p:spPr>
          <a:xfrm>
            <a:off x="10748727" y="6368576"/>
            <a:ext cx="1161098" cy="297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10" name="Picture 9">
            <a:extLst>
              <a:ext uri="{FF2B5EF4-FFF2-40B4-BE49-F238E27FC236}">
                <a16:creationId xmlns:a16="http://schemas.microsoft.com/office/drawing/2014/main" id="{53EFFF5C-5711-B84B-BE9F-677C839C505F}"/>
              </a:ext>
            </a:extLst>
          </p:cNvPr>
          <p:cNvPicPr>
            <a:picLocks noChangeAspect="1"/>
          </p:cNvPicPr>
          <p:nvPr userDrawn="1"/>
        </p:nvPicPr>
        <p:blipFill rotWithShape="1">
          <a:blip r:embed="rId53"/>
          <a:srcRect t="28443" b="32485"/>
          <a:stretch/>
        </p:blipFill>
        <p:spPr>
          <a:xfrm>
            <a:off x="10791591" y="6316001"/>
            <a:ext cx="809858" cy="316426"/>
          </a:xfrm>
          <a:prstGeom prst="rect">
            <a:avLst/>
          </a:prstGeom>
        </p:spPr>
      </p:pic>
    </p:spTree>
    <p:extLst>
      <p:ext uri="{BB962C8B-B14F-4D97-AF65-F5344CB8AC3E}">
        <p14:creationId xmlns:p14="http://schemas.microsoft.com/office/powerpoint/2010/main" val="222324169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3.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80A744-8EE1-CC46-A4FB-1D7877BAB70E}"/>
              </a:ext>
            </a:extLst>
          </p:cNvPr>
          <p:cNvPicPr>
            <a:picLocks noChangeAspect="1"/>
          </p:cNvPicPr>
          <p:nvPr/>
        </p:nvPicPr>
        <p:blipFill>
          <a:blip r:embed="rId2">
            <a:extLst>
              <a:ext uri="{BEBA8EAE-BF5A-486C-A8C5-ECC9F3942E4B}">
                <a14:imgProps xmlns:a14="http://schemas.microsoft.com/office/drawing/2010/main">
                  <a14:imgLayer>
                    <a14:imgEffect>
                      <a14:saturation sat="221000"/>
                    </a14:imgEffect>
                  </a14:imgLayer>
                </a14:imgProps>
              </a:ext>
            </a:extLst>
          </a:blip>
          <a:stretch>
            <a:fillRect/>
          </a:stretch>
        </p:blipFill>
        <p:spPr>
          <a:xfrm>
            <a:off x="4302983" y="687518"/>
            <a:ext cx="5083905" cy="5083905"/>
          </a:xfrm>
          <a:prstGeom prst="rect">
            <a:avLst/>
          </a:prstGeom>
        </p:spPr>
      </p:pic>
      <p:sp>
        <p:nvSpPr>
          <p:cNvPr id="16" name="TextBox 15">
            <a:extLst>
              <a:ext uri="{FF2B5EF4-FFF2-40B4-BE49-F238E27FC236}">
                <a16:creationId xmlns:a16="http://schemas.microsoft.com/office/drawing/2014/main" id="{D8A5E029-F961-0844-81DB-4F962856FD4E}"/>
              </a:ext>
            </a:extLst>
          </p:cNvPr>
          <p:cNvSpPr txBox="1"/>
          <p:nvPr/>
        </p:nvSpPr>
        <p:spPr>
          <a:xfrm>
            <a:off x="3361238" y="3371844"/>
            <a:ext cx="1826337" cy="677108"/>
          </a:xfrm>
          <a:prstGeom prst="rect">
            <a:avLst/>
          </a:prstGeom>
          <a:noFill/>
        </p:spPr>
        <p:txBody>
          <a:bodyPr wrap="square" lIns="0" tIns="0" rIns="0" bIns="0" rtlCol="0">
            <a:spAutoFit/>
          </a:bodyPr>
          <a:lstStyle/>
          <a:p>
            <a:r>
              <a:rPr lang="en-US" sz="4400" b="1" dirty="0">
                <a:latin typeface="DIN Condensed" pitchFamily="2" charset="0"/>
                <a:cs typeface="Al Tarikh" pitchFamily="2" charset="-78"/>
              </a:rPr>
              <a:t> ECHO</a:t>
            </a:r>
          </a:p>
        </p:txBody>
      </p:sp>
    </p:spTree>
    <p:extLst>
      <p:ext uri="{BB962C8B-B14F-4D97-AF65-F5344CB8AC3E}">
        <p14:creationId xmlns:p14="http://schemas.microsoft.com/office/powerpoint/2010/main" val="131821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2DCFAC-7D2E-034C-ABF6-55265DC55B20}"/>
              </a:ext>
            </a:extLst>
          </p:cNvPr>
          <p:cNvSpPr>
            <a:spLocks noGrp="1"/>
          </p:cNvSpPr>
          <p:nvPr>
            <p:ph type="title"/>
          </p:nvPr>
        </p:nvSpPr>
        <p:spPr/>
        <p:txBody>
          <a:bodyPr/>
          <a:lstStyle/>
          <a:p>
            <a:r>
              <a:rPr lang="en-US" sz="4400" dirty="0">
                <a:latin typeface="DIN Condensed" pitchFamily="2" charset="0"/>
                <a:ea typeface="+mn-ea"/>
                <a:cs typeface="Al Tarikh" pitchFamily="2" charset="-78"/>
              </a:rPr>
              <a:t>What is Aloha?</a:t>
            </a:r>
          </a:p>
        </p:txBody>
      </p:sp>
      <p:sp>
        <p:nvSpPr>
          <p:cNvPr id="4" name="Subtitle 3">
            <a:extLst>
              <a:ext uri="{FF2B5EF4-FFF2-40B4-BE49-F238E27FC236}">
                <a16:creationId xmlns:a16="http://schemas.microsoft.com/office/drawing/2014/main" id="{A10B70DF-226D-DA4A-AE3F-F0C179CF64AA}"/>
              </a:ext>
            </a:extLst>
          </p:cNvPr>
          <p:cNvSpPr>
            <a:spLocks noGrp="1"/>
          </p:cNvSpPr>
          <p:nvPr>
            <p:ph type="subTitle" idx="12"/>
          </p:nvPr>
        </p:nvSpPr>
        <p:spPr>
          <a:xfrm>
            <a:off x="432246" y="1052957"/>
            <a:ext cx="11279873" cy="274600"/>
          </a:xfrm>
        </p:spPr>
        <p:txBody>
          <a:bodyPr/>
          <a:lstStyle/>
          <a:p>
            <a:r>
              <a:rPr lang="en-US" dirty="0">
                <a:latin typeface="DIN Condensed" pitchFamily="2" charset="0"/>
              </a:rPr>
              <a:t>A SPLUNK Search Assistant </a:t>
            </a:r>
            <a:r>
              <a:rPr lang="en-US" altLang="zh-CN" dirty="0">
                <a:latin typeface="DIN Condensed" pitchFamily="2" charset="0"/>
              </a:rPr>
              <a:t>both</a:t>
            </a:r>
            <a:r>
              <a:rPr lang="zh-CN" altLang="en-US" dirty="0">
                <a:latin typeface="DIN Condensed" pitchFamily="2" charset="0"/>
              </a:rPr>
              <a:t> </a:t>
            </a:r>
            <a:r>
              <a:rPr lang="en-US" altLang="zh-CN" dirty="0">
                <a:latin typeface="DIN Condensed" pitchFamily="2" charset="0"/>
              </a:rPr>
              <a:t>in</a:t>
            </a:r>
            <a:r>
              <a:rPr lang="zh-CN" altLang="en-US" dirty="0">
                <a:latin typeface="DIN Condensed" pitchFamily="2" charset="0"/>
              </a:rPr>
              <a:t> </a:t>
            </a:r>
            <a:r>
              <a:rPr lang="en-US" altLang="zh-CN" b="1" dirty="0">
                <a:latin typeface="DIN Condensed" pitchFamily="2" charset="0"/>
              </a:rPr>
              <a:t>VISUAL</a:t>
            </a:r>
            <a:r>
              <a:rPr lang="en-US" altLang="zh-CN" dirty="0">
                <a:latin typeface="DIN Condensed" pitchFamily="2" charset="0"/>
              </a:rPr>
              <a:t> and </a:t>
            </a:r>
            <a:r>
              <a:rPr lang="en-US" altLang="zh-CN" b="1" dirty="0">
                <a:latin typeface="DIN Condensed" pitchFamily="2" charset="0"/>
              </a:rPr>
              <a:t>AUDITORY</a:t>
            </a:r>
            <a:endParaRPr lang="en-US" b="1" dirty="0">
              <a:latin typeface="DIN Condensed" pitchFamily="2" charset="0"/>
            </a:endParaRPr>
          </a:p>
        </p:txBody>
      </p:sp>
      <p:pic>
        <p:nvPicPr>
          <p:cNvPr id="5" name="Picture 4">
            <a:extLst>
              <a:ext uri="{FF2B5EF4-FFF2-40B4-BE49-F238E27FC236}">
                <a16:creationId xmlns:a16="http://schemas.microsoft.com/office/drawing/2014/main" id="{6247DA1D-B526-8B46-8C1E-42C5D26D8572}"/>
              </a:ext>
            </a:extLst>
          </p:cNvPr>
          <p:cNvPicPr>
            <a:picLocks noChangeAspect="1"/>
          </p:cNvPicPr>
          <p:nvPr/>
        </p:nvPicPr>
        <p:blipFill>
          <a:blip r:embed="rId2"/>
          <a:stretch>
            <a:fillRect/>
          </a:stretch>
        </p:blipFill>
        <p:spPr>
          <a:xfrm>
            <a:off x="556073" y="2614885"/>
            <a:ext cx="4445000" cy="2006600"/>
          </a:xfrm>
          <a:prstGeom prst="rect">
            <a:avLst/>
          </a:prstGeom>
        </p:spPr>
      </p:pic>
      <p:sp>
        <p:nvSpPr>
          <p:cNvPr id="6" name="TextBox 5">
            <a:extLst>
              <a:ext uri="{FF2B5EF4-FFF2-40B4-BE49-F238E27FC236}">
                <a16:creationId xmlns:a16="http://schemas.microsoft.com/office/drawing/2014/main" id="{88777891-EA66-3745-9A99-CEEAA23E82F2}"/>
              </a:ext>
            </a:extLst>
          </p:cNvPr>
          <p:cNvSpPr txBox="1"/>
          <p:nvPr/>
        </p:nvSpPr>
        <p:spPr>
          <a:xfrm>
            <a:off x="1042566" y="5299221"/>
            <a:ext cx="3958507" cy="369332"/>
          </a:xfrm>
          <a:prstGeom prst="rect">
            <a:avLst/>
          </a:prstGeom>
          <a:noFill/>
        </p:spPr>
        <p:txBody>
          <a:bodyPr wrap="square" lIns="0" tIns="0" rIns="0" bIns="0" rtlCol="0">
            <a:spAutoFit/>
          </a:bodyPr>
          <a:lstStyle/>
          <a:p>
            <a:r>
              <a:rPr lang="en-US" sz="2400" b="1" dirty="0">
                <a:latin typeface="DIN Condensed" pitchFamily="2" charset="0"/>
              </a:rPr>
              <a:t>Syntax highlight for the Color Blindness </a:t>
            </a:r>
          </a:p>
        </p:txBody>
      </p:sp>
      <p:pic>
        <p:nvPicPr>
          <p:cNvPr id="8" name="Picture 7">
            <a:extLst>
              <a:ext uri="{FF2B5EF4-FFF2-40B4-BE49-F238E27FC236}">
                <a16:creationId xmlns:a16="http://schemas.microsoft.com/office/drawing/2014/main" id="{E6E3F0B2-83BA-D34B-B3BB-71E74D2CAEBD}"/>
              </a:ext>
            </a:extLst>
          </p:cNvPr>
          <p:cNvPicPr>
            <a:picLocks noChangeAspect="1"/>
          </p:cNvPicPr>
          <p:nvPr/>
        </p:nvPicPr>
        <p:blipFill>
          <a:blip r:embed="rId3"/>
          <a:stretch>
            <a:fillRect/>
          </a:stretch>
        </p:blipFill>
        <p:spPr>
          <a:xfrm flipV="1">
            <a:off x="1231846" y="4705567"/>
            <a:ext cx="3093453" cy="266480"/>
          </a:xfrm>
          <a:prstGeom prst="rect">
            <a:avLst/>
          </a:prstGeom>
        </p:spPr>
      </p:pic>
      <p:pic>
        <p:nvPicPr>
          <p:cNvPr id="12" name="Picture 11">
            <a:extLst>
              <a:ext uri="{FF2B5EF4-FFF2-40B4-BE49-F238E27FC236}">
                <a16:creationId xmlns:a16="http://schemas.microsoft.com/office/drawing/2014/main" id="{7894E080-C657-5B48-8704-E1F5E1226F90}"/>
              </a:ext>
            </a:extLst>
          </p:cNvPr>
          <p:cNvPicPr>
            <a:picLocks noChangeAspect="1"/>
          </p:cNvPicPr>
          <p:nvPr/>
        </p:nvPicPr>
        <p:blipFill>
          <a:blip r:embed="rId4"/>
          <a:stretch>
            <a:fillRect/>
          </a:stretch>
        </p:blipFill>
        <p:spPr>
          <a:xfrm>
            <a:off x="7311668" y="2902203"/>
            <a:ext cx="1360868" cy="1360868"/>
          </a:xfrm>
          <a:prstGeom prst="rect">
            <a:avLst/>
          </a:prstGeom>
        </p:spPr>
      </p:pic>
      <p:pic>
        <p:nvPicPr>
          <p:cNvPr id="13" name="Picture 12">
            <a:extLst>
              <a:ext uri="{FF2B5EF4-FFF2-40B4-BE49-F238E27FC236}">
                <a16:creationId xmlns:a16="http://schemas.microsoft.com/office/drawing/2014/main" id="{76101CEC-FB77-534C-8A48-BC7DAD00811C}"/>
              </a:ext>
            </a:extLst>
          </p:cNvPr>
          <p:cNvPicPr>
            <a:picLocks noChangeAspect="1"/>
          </p:cNvPicPr>
          <p:nvPr/>
        </p:nvPicPr>
        <p:blipFill>
          <a:blip r:embed="rId5">
            <a:alphaModFix amt="67000"/>
          </a:blip>
          <a:stretch>
            <a:fillRect/>
          </a:stretch>
        </p:blipFill>
        <p:spPr>
          <a:xfrm>
            <a:off x="9497213" y="2683659"/>
            <a:ext cx="1525225" cy="1525225"/>
          </a:xfrm>
          <a:prstGeom prst="rect">
            <a:avLst/>
          </a:prstGeom>
        </p:spPr>
      </p:pic>
      <p:cxnSp>
        <p:nvCxnSpPr>
          <p:cNvPr id="15" name="Straight Connector 14">
            <a:extLst>
              <a:ext uri="{FF2B5EF4-FFF2-40B4-BE49-F238E27FC236}">
                <a16:creationId xmlns:a16="http://schemas.microsoft.com/office/drawing/2014/main" id="{B6B4DC71-7E06-284F-8D12-69159F0FCEB9}"/>
              </a:ext>
            </a:extLst>
          </p:cNvPr>
          <p:cNvCxnSpPr>
            <a:cxnSpLocks/>
          </p:cNvCxnSpPr>
          <p:nvPr/>
        </p:nvCxnSpPr>
        <p:spPr>
          <a:xfrm>
            <a:off x="6072183" y="2243138"/>
            <a:ext cx="0" cy="354330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0719576-6F35-F446-93FE-BDCF2465CC61}"/>
              </a:ext>
            </a:extLst>
          </p:cNvPr>
          <p:cNvPicPr>
            <a:picLocks noChangeAspect="1"/>
          </p:cNvPicPr>
          <p:nvPr/>
        </p:nvPicPr>
        <p:blipFill>
          <a:blip r:embed="rId6"/>
          <a:stretch>
            <a:fillRect/>
          </a:stretch>
        </p:blipFill>
        <p:spPr>
          <a:xfrm>
            <a:off x="2425318" y="1880839"/>
            <a:ext cx="579437" cy="579437"/>
          </a:xfrm>
          <a:prstGeom prst="rect">
            <a:avLst/>
          </a:prstGeom>
        </p:spPr>
      </p:pic>
      <p:pic>
        <p:nvPicPr>
          <p:cNvPr id="20" name="Picture 19">
            <a:extLst>
              <a:ext uri="{FF2B5EF4-FFF2-40B4-BE49-F238E27FC236}">
                <a16:creationId xmlns:a16="http://schemas.microsoft.com/office/drawing/2014/main" id="{7BDDE4B8-030A-AF4A-B958-EB8ADDEBB0DA}"/>
              </a:ext>
            </a:extLst>
          </p:cNvPr>
          <p:cNvPicPr>
            <a:picLocks noChangeAspect="1"/>
          </p:cNvPicPr>
          <p:nvPr/>
        </p:nvPicPr>
        <p:blipFill>
          <a:blip r:embed="rId7"/>
          <a:stretch>
            <a:fillRect/>
          </a:stretch>
        </p:blipFill>
        <p:spPr>
          <a:xfrm>
            <a:off x="8765899" y="1934836"/>
            <a:ext cx="616603" cy="616603"/>
          </a:xfrm>
          <a:prstGeom prst="rect">
            <a:avLst/>
          </a:prstGeom>
        </p:spPr>
      </p:pic>
      <p:sp>
        <p:nvSpPr>
          <p:cNvPr id="21" name="TextBox 20">
            <a:extLst>
              <a:ext uri="{FF2B5EF4-FFF2-40B4-BE49-F238E27FC236}">
                <a16:creationId xmlns:a16="http://schemas.microsoft.com/office/drawing/2014/main" id="{8A900119-C01E-8C4A-AEC4-048CBBC7D697}"/>
              </a:ext>
            </a:extLst>
          </p:cNvPr>
          <p:cNvSpPr txBox="1"/>
          <p:nvPr/>
        </p:nvSpPr>
        <p:spPr>
          <a:xfrm>
            <a:off x="7748325" y="5268591"/>
            <a:ext cx="3497776" cy="369332"/>
          </a:xfrm>
          <a:prstGeom prst="rect">
            <a:avLst/>
          </a:prstGeom>
          <a:noFill/>
        </p:spPr>
        <p:txBody>
          <a:bodyPr wrap="square" lIns="0" tIns="0" rIns="0" bIns="0" rtlCol="0">
            <a:spAutoFit/>
          </a:bodyPr>
          <a:lstStyle/>
          <a:p>
            <a:r>
              <a:rPr lang="en-US" sz="2400" b="1" dirty="0">
                <a:latin typeface="DIN Condensed" pitchFamily="2" charset="0"/>
              </a:rPr>
              <a:t>Voice Ctrl for user convenience</a:t>
            </a:r>
          </a:p>
        </p:txBody>
      </p:sp>
      <p:pic>
        <p:nvPicPr>
          <p:cNvPr id="22" name="Picture 21">
            <a:extLst>
              <a:ext uri="{FF2B5EF4-FFF2-40B4-BE49-F238E27FC236}">
                <a16:creationId xmlns:a16="http://schemas.microsoft.com/office/drawing/2014/main" id="{E2FF1A4F-68A5-2343-A22D-86E76B7C6EDE}"/>
              </a:ext>
            </a:extLst>
          </p:cNvPr>
          <p:cNvPicPr>
            <a:picLocks noChangeAspect="1"/>
          </p:cNvPicPr>
          <p:nvPr/>
        </p:nvPicPr>
        <p:blipFill>
          <a:blip r:embed="rId8"/>
          <a:stretch>
            <a:fillRect/>
          </a:stretch>
        </p:blipFill>
        <p:spPr>
          <a:xfrm>
            <a:off x="8651186" y="4197259"/>
            <a:ext cx="846027" cy="846027"/>
          </a:xfrm>
          <a:prstGeom prst="rect">
            <a:avLst/>
          </a:prstGeom>
        </p:spPr>
      </p:pic>
    </p:spTree>
    <p:extLst>
      <p:ext uri="{BB962C8B-B14F-4D97-AF65-F5344CB8AC3E}">
        <p14:creationId xmlns:p14="http://schemas.microsoft.com/office/powerpoint/2010/main" val="33134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24D29EB-0B0E-8046-ACED-46BA4B714EDB}"/>
              </a:ext>
            </a:extLst>
          </p:cNvPr>
          <p:cNvSpPr>
            <a:spLocks noGrp="1"/>
          </p:cNvSpPr>
          <p:nvPr>
            <p:ph type="title"/>
          </p:nvPr>
        </p:nvSpPr>
        <p:spPr>
          <a:xfrm>
            <a:off x="456063" y="310394"/>
            <a:ext cx="11279874" cy="443586"/>
          </a:xfrm>
        </p:spPr>
        <p:txBody>
          <a:bodyPr/>
          <a:lstStyle/>
          <a:p>
            <a:r>
              <a:rPr lang="en-US" sz="4400" dirty="0">
                <a:latin typeface="DIN Condensed" pitchFamily="2" charset="0"/>
              </a:rPr>
              <a:t>How it works?</a:t>
            </a:r>
          </a:p>
        </p:txBody>
      </p:sp>
      <p:sp>
        <p:nvSpPr>
          <p:cNvPr id="11" name="TextBox 10">
            <a:extLst>
              <a:ext uri="{FF2B5EF4-FFF2-40B4-BE49-F238E27FC236}">
                <a16:creationId xmlns:a16="http://schemas.microsoft.com/office/drawing/2014/main" id="{B2EB5707-D54D-6E46-9933-1EA8B3119995}"/>
              </a:ext>
            </a:extLst>
          </p:cNvPr>
          <p:cNvSpPr txBox="1"/>
          <p:nvPr/>
        </p:nvSpPr>
        <p:spPr>
          <a:xfrm>
            <a:off x="3173058" y="1478529"/>
            <a:ext cx="2744337" cy="1107996"/>
          </a:xfrm>
          <a:prstGeom prst="rect">
            <a:avLst/>
          </a:prstGeom>
          <a:noFill/>
        </p:spPr>
        <p:txBody>
          <a:bodyPr wrap="square" lIns="0" tIns="0" rIns="0" bIns="0" rtlCol="0">
            <a:spAutoFit/>
          </a:bodyPr>
          <a:lstStyle/>
          <a:p>
            <a:r>
              <a:rPr lang="en-US" sz="2400" dirty="0">
                <a:latin typeface="DIN Condensed" pitchFamily="2" charset="0"/>
              </a:rPr>
              <a:t>I’m a Pure Frontend </a:t>
            </a:r>
          </a:p>
          <a:p>
            <a:r>
              <a:rPr lang="en-US" sz="2400" dirty="0">
                <a:latin typeface="DIN Condensed" pitchFamily="2" charset="0"/>
              </a:rPr>
              <a:t>Chrome Extension </a:t>
            </a:r>
          </a:p>
          <a:p>
            <a:r>
              <a:rPr lang="en-US" sz="2400" dirty="0">
                <a:latin typeface="DIN Condensed" pitchFamily="2" charset="0"/>
              </a:rPr>
              <a:t>for Splunk Search App</a:t>
            </a:r>
          </a:p>
        </p:txBody>
      </p:sp>
      <p:pic>
        <p:nvPicPr>
          <p:cNvPr id="13" name="Picture 12">
            <a:extLst>
              <a:ext uri="{FF2B5EF4-FFF2-40B4-BE49-F238E27FC236}">
                <a16:creationId xmlns:a16="http://schemas.microsoft.com/office/drawing/2014/main" id="{E1F729FD-0AFB-4644-9F6C-8CE547437168}"/>
              </a:ext>
            </a:extLst>
          </p:cNvPr>
          <p:cNvPicPr>
            <a:picLocks noChangeAspect="1"/>
          </p:cNvPicPr>
          <p:nvPr/>
        </p:nvPicPr>
        <p:blipFill rotWithShape="1">
          <a:blip r:embed="rId2"/>
          <a:srcRect l="29033" t="10135" r="29589" b="41394"/>
          <a:stretch/>
        </p:blipFill>
        <p:spPr>
          <a:xfrm>
            <a:off x="1737042" y="1448557"/>
            <a:ext cx="1119262" cy="1139989"/>
          </a:xfrm>
          <a:prstGeom prst="rect">
            <a:avLst/>
          </a:prstGeom>
        </p:spPr>
      </p:pic>
      <p:sp>
        <p:nvSpPr>
          <p:cNvPr id="17" name="Rectangle 16">
            <a:extLst>
              <a:ext uri="{FF2B5EF4-FFF2-40B4-BE49-F238E27FC236}">
                <a16:creationId xmlns:a16="http://schemas.microsoft.com/office/drawing/2014/main" id="{D88D0728-1EAE-D046-8B50-278E708A0461}"/>
              </a:ext>
            </a:extLst>
          </p:cNvPr>
          <p:cNvSpPr/>
          <p:nvPr/>
        </p:nvSpPr>
        <p:spPr>
          <a:xfrm>
            <a:off x="1557342" y="3238789"/>
            <a:ext cx="2890829" cy="1177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Initialization based on </a:t>
            </a:r>
          </a:p>
          <a:p>
            <a:pPr algn="ctr"/>
            <a:r>
              <a:rPr lang="en-US" sz="1900" dirty="0">
                <a:solidFill>
                  <a:schemeClr val="bg1"/>
                </a:solidFill>
                <a:latin typeface="DIN Condensed" pitchFamily="2" charset="0"/>
              </a:rPr>
              <a:t>Splunk Server Data </a:t>
            </a:r>
          </a:p>
          <a:p>
            <a:pPr algn="ctr"/>
            <a:r>
              <a:rPr lang="en-US" sz="1900" dirty="0">
                <a:solidFill>
                  <a:schemeClr val="bg1"/>
                </a:solidFill>
                <a:latin typeface="DIN Condensed" pitchFamily="2" charset="0"/>
              </a:rPr>
              <a:t>&amp; </a:t>
            </a:r>
          </a:p>
          <a:p>
            <a:pPr algn="ctr"/>
            <a:r>
              <a:rPr lang="en-US" sz="1900" dirty="0">
                <a:solidFill>
                  <a:schemeClr val="bg1"/>
                </a:solidFill>
                <a:latin typeface="DIN Condensed" pitchFamily="2" charset="0"/>
              </a:rPr>
              <a:t>NL dictionary</a:t>
            </a:r>
          </a:p>
        </p:txBody>
      </p:sp>
      <p:sp>
        <p:nvSpPr>
          <p:cNvPr id="18" name="Rectangle 17">
            <a:extLst>
              <a:ext uri="{FF2B5EF4-FFF2-40B4-BE49-F238E27FC236}">
                <a16:creationId xmlns:a16="http://schemas.microsoft.com/office/drawing/2014/main" id="{0C4E8559-D860-8847-960D-FA9D8A121CC0}"/>
              </a:ext>
            </a:extLst>
          </p:cNvPr>
          <p:cNvSpPr/>
          <p:nvPr/>
        </p:nvSpPr>
        <p:spPr>
          <a:xfrm>
            <a:off x="4843454" y="3251486"/>
            <a:ext cx="1314451" cy="11651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Speech </a:t>
            </a:r>
          </a:p>
          <a:p>
            <a:pPr algn="ctr"/>
            <a:r>
              <a:rPr lang="en-US" sz="1900" dirty="0">
                <a:solidFill>
                  <a:schemeClr val="bg1"/>
                </a:solidFill>
                <a:latin typeface="DIN Condensed" pitchFamily="2" charset="0"/>
              </a:rPr>
              <a:t>to </a:t>
            </a:r>
          </a:p>
          <a:p>
            <a:pPr algn="ctr"/>
            <a:r>
              <a:rPr lang="en-US" sz="1900" dirty="0">
                <a:solidFill>
                  <a:schemeClr val="bg1"/>
                </a:solidFill>
                <a:latin typeface="DIN Condensed" pitchFamily="2" charset="0"/>
              </a:rPr>
              <a:t>Text</a:t>
            </a:r>
          </a:p>
        </p:txBody>
      </p:sp>
      <p:sp>
        <p:nvSpPr>
          <p:cNvPr id="19" name="Rectangle 18">
            <a:extLst>
              <a:ext uri="{FF2B5EF4-FFF2-40B4-BE49-F238E27FC236}">
                <a16:creationId xmlns:a16="http://schemas.microsoft.com/office/drawing/2014/main" id="{32316E8E-31F6-9248-A5F3-647C1F71C94C}"/>
              </a:ext>
            </a:extLst>
          </p:cNvPr>
          <p:cNvSpPr/>
          <p:nvPr/>
        </p:nvSpPr>
        <p:spPr>
          <a:xfrm>
            <a:off x="6594844" y="3251485"/>
            <a:ext cx="2005014" cy="1165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Fuzzy Matcher</a:t>
            </a:r>
          </a:p>
        </p:txBody>
      </p:sp>
      <p:sp>
        <p:nvSpPr>
          <p:cNvPr id="20" name="Rectangle 19">
            <a:extLst>
              <a:ext uri="{FF2B5EF4-FFF2-40B4-BE49-F238E27FC236}">
                <a16:creationId xmlns:a16="http://schemas.microsoft.com/office/drawing/2014/main" id="{4B006F2D-4820-E344-9082-E70F68EC45FB}"/>
              </a:ext>
            </a:extLst>
          </p:cNvPr>
          <p:cNvSpPr/>
          <p:nvPr/>
        </p:nvSpPr>
        <p:spPr>
          <a:xfrm>
            <a:off x="9008219" y="3238789"/>
            <a:ext cx="1950288" cy="1165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Working Mode </a:t>
            </a:r>
          </a:p>
          <a:p>
            <a:pPr algn="ctr"/>
            <a:r>
              <a:rPr lang="en-US" sz="1900" dirty="0">
                <a:solidFill>
                  <a:schemeClr val="bg1"/>
                </a:solidFill>
                <a:latin typeface="DIN Condensed" pitchFamily="2" charset="0"/>
              </a:rPr>
              <a:t>Recognition</a:t>
            </a:r>
          </a:p>
        </p:txBody>
      </p:sp>
      <p:sp>
        <p:nvSpPr>
          <p:cNvPr id="21" name="Rectangle 20">
            <a:extLst>
              <a:ext uri="{FF2B5EF4-FFF2-40B4-BE49-F238E27FC236}">
                <a16:creationId xmlns:a16="http://schemas.microsoft.com/office/drawing/2014/main" id="{40ECB77A-EA2B-1440-97E5-D06EF6E56CB0}"/>
              </a:ext>
            </a:extLst>
          </p:cNvPr>
          <p:cNvSpPr/>
          <p:nvPr/>
        </p:nvSpPr>
        <p:spPr>
          <a:xfrm>
            <a:off x="9008219" y="4743452"/>
            <a:ext cx="1950288" cy="1165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Key Word </a:t>
            </a:r>
          </a:p>
          <a:p>
            <a:pPr algn="ctr"/>
            <a:r>
              <a:rPr lang="en-US" sz="1900" dirty="0">
                <a:solidFill>
                  <a:schemeClr val="bg1"/>
                </a:solidFill>
                <a:latin typeface="DIN Condensed" pitchFamily="2" charset="0"/>
              </a:rPr>
              <a:t>Recognition</a:t>
            </a:r>
          </a:p>
        </p:txBody>
      </p:sp>
      <p:sp>
        <p:nvSpPr>
          <p:cNvPr id="22" name="Rectangle 21">
            <a:extLst>
              <a:ext uri="{FF2B5EF4-FFF2-40B4-BE49-F238E27FC236}">
                <a16:creationId xmlns:a16="http://schemas.microsoft.com/office/drawing/2014/main" id="{53503437-E4D2-BE40-B314-4CE0CE6EEAEE}"/>
              </a:ext>
            </a:extLst>
          </p:cNvPr>
          <p:cNvSpPr/>
          <p:nvPr/>
        </p:nvSpPr>
        <p:spPr>
          <a:xfrm>
            <a:off x="6591375" y="4743452"/>
            <a:ext cx="2008483" cy="1165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Answer generator </a:t>
            </a:r>
          </a:p>
          <a:p>
            <a:pPr algn="ctr"/>
            <a:r>
              <a:rPr lang="en-US" sz="1900" dirty="0">
                <a:solidFill>
                  <a:schemeClr val="bg1"/>
                </a:solidFill>
                <a:latin typeface="DIN Condensed" pitchFamily="2" charset="0"/>
              </a:rPr>
              <a:t>&amp; </a:t>
            </a:r>
          </a:p>
          <a:p>
            <a:pPr algn="ctr"/>
            <a:r>
              <a:rPr lang="en-US" sz="1900" dirty="0">
                <a:solidFill>
                  <a:schemeClr val="bg1"/>
                </a:solidFill>
                <a:latin typeface="DIN Condensed" pitchFamily="2" charset="0"/>
              </a:rPr>
              <a:t>recommendation</a:t>
            </a:r>
          </a:p>
        </p:txBody>
      </p:sp>
      <p:cxnSp>
        <p:nvCxnSpPr>
          <p:cNvPr id="23" name="Straight Connector 22">
            <a:extLst>
              <a:ext uri="{FF2B5EF4-FFF2-40B4-BE49-F238E27FC236}">
                <a16:creationId xmlns:a16="http://schemas.microsoft.com/office/drawing/2014/main" id="{63092702-E067-FD49-A18B-78322E1B0CE0}"/>
              </a:ext>
            </a:extLst>
          </p:cNvPr>
          <p:cNvCxnSpPr>
            <a:cxnSpLocks/>
          </p:cNvCxnSpPr>
          <p:nvPr/>
        </p:nvCxnSpPr>
        <p:spPr>
          <a:xfrm>
            <a:off x="4614858" y="3238789"/>
            <a:ext cx="0" cy="266981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7A934-CDDF-C046-B1F2-0CAB92926894}"/>
              </a:ext>
            </a:extLst>
          </p:cNvPr>
          <p:cNvCxnSpPr>
            <a:cxnSpLocks/>
          </p:cNvCxnSpPr>
          <p:nvPr/>
        </p:nvCxnSpPr>
        <p:spPr>
          <a:xfrm>
            <a:off x="6372220" y="3238789"/>
            <a:ext cx="0" cy="266981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9F6C0984-2001-1C46-BA66-5299698EB5C5}"/>
              </a:ext>
            </a:extLst>
          </p:cNvPr>
          <p:cNvSpPr/>
          <p:nvPr/>
        </p:nvSpPr>
        <p:spPr>
          <a:xfrm>
            <a:off x="1582314" y="1347143"/>
            <a:ext cx="4014787" cy="1343025"/>
          </a:xfrm>
          <a:prstGeom prst="roundRect">
            <a:avLst>
              <a:gd name="adj" fmla="val 7093"/>
            </a:avLst>
          </a:prstGeom>
          <a:solidFill>
            <a:schemeClr val="bg2">
              <a:lumMod val="6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31" name="TextBox 30">
            <a:extLst>
              <a:ext uri="{FF2B5EF4-FFF2-40B4-BE49-F238E27FC236}">
                <a16:creationId xmlns:a16="http://schemas.microsoft.com/office/drawing/2014/main" id="{D1594AC5-F37F-7F45-8E80-44A2283B7BEB}"/>
              </a:ext>
            </a:extLst>
          </p:cNvPr>
          <p:cNvSpPr txBox="1"/>
          <p:nvPr/>
        </p:nvSpPr>
        <p:spPr>
          <a:xfrm>
            <a:off x="1582314" y="5539268"/>
            <a:ext cx="2900363" cy="338554"/>
          </a:xfrm>
          <a:prstGeom prst="rect">
            <a:avLst/>
          </a:prstGeom>
          <a:noFill/>
        </p:spPr>
        <p:txBody>
          <a:bodyPr wrap="square" lIns="0" tIns="0" rIns="0" bIns="0" rtlCol="0">
            <a:spAutoFit/>
          </a:bodyPr>
          <a:lstStyle/>
          <a:p>
            <a:r>
              <a:rPr lang="en-US" sz="2200" dirty="0">
                <a:latin typeface="DIN Condensed" pitchFamily="2" charset="0"/>
              </a:rPr>
              <a:t>Pipeline overview</a:t>
            </a:r>
          </a:p>
        </p:txBody>
      </p:sp>
      <p:sp>
        <p:nvSpPr>
          <p:cNvPr id="33" name="Rounded Rectangle 32">
            <a:extLst>
              <a:ext uri="{FF2B5EF4-FFF2-40B4-BE49-F238E27FC236}">
                <a16:creationId xmlns:a16="http://schemas.microsoft.com/office/drawing/2014/main" id="{F43B53E3-ECD1-BA48-8201-540B0DD24FFC}"/>
              </a:ext>
            </a:extLst>
          </p:cNvPr>
          <p:cNvSpPr/>
          <p:nvPr/>
        </p:nvSpPr>
        <p:spPr>
          <a:xfrm>
            <a:off x="6606752" y="1343217"/>
            <a:ext cx="4351755" cy="1343025"/>
          </a:xfrm>
          <a:prstGeom prst="roundRect">
            <a:avLst>
              <a:gd name="adj" fmla="val 7093"/>
            </a:avLst>
          </a:prstGeom>
          <a:solidFill>
            <a:schemeClr val="bg2">
              <a:lumMod val="6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a:solidFill>
                  <a:schemeClr val="tx1"/>
                </a:solidFill>
                <a:latin typeface="DIN Condensed" pitchFamily="2" charset="0"/>
              </a:rPr>
              <a:t>Key Takeaways:</a:t>
            </a:r>
          </a:p>
          <a:p>
            <a:pPr marL="285750" indent="-285750">
              <a:buFont typeface="Arial" panose="020B0604020202020204" pitchFamily="34" charset="0"/>
              <a:buChar char="•"/>
            </a:pPr>
            <a:r>
              <a:rPr lang="en-US" sz="2000" dirty="0">
                <a:solidFill>
                  <a:schemeClr val="tx1"/>
                </a:solidFill>
                <a:latin typeface="DIN Condensed" pitchFamily="2" charset="0"/>
              </a:rPr>
              <a:t>NLP &amp; KG</a:t>
            </a:r>
          </a:p>
          <a:p>
            <a:pPr marL="285750" indent="-285750">
              <a:buFont typeface="Arial" panose="020B0604020202020204" pitchFamily="34" charset="0"/>
              <a:buChar char="•"/>
            </a:pPr>
            <a:r>
              <a:rPr lang="en-US" sz="2000" dirty="0">
                <a:solidFill>
                  <a:schemeClr val="tx1"/>
                </a:solidFill>
                <a:latin typeface="DIN Condensed" pitchFamily="2" charset="0"/>
              </a:rPr>
              <a:t>Soundex &amp; Double-</a:t>
            </a:r>
            <a:r>
              <a:rPr lang="en-US" sz="2000" dirty="0" err="1">
                <a:solidFill>
                  <a:schemeClr val="tx1"/>
                </a:solidFill>
                <a:latin typeface="DIN Condensed" pitchFamily="2" charset="0"/>
              </a:rPr>
              <a:t>Metaphone</a:t>
            </a:r>
            <a:endParaRPr lang="en-US" sz="2000" dirty="0">
              <a:solidFill>
                <a:schemeClr val="tx1"/>
              </a:solidFill>
              <a:latin typeface="DIN Condensed" pitchFamily="2" charset="0"/>
            </a:endParaRPr>
          </a:p>
          <a:p>
            <a:pPr marL="285750" indent="-285750">
              <a:buFont typeface="Arial" panose="020B0604020202020204" pitchFamily="34" charset="0"/>
              <a:buChar char="•"/>
            </a:pPr>
            <a:r>
              <a:rPr lang="en-US" sz="2000" dirty="0" err="1">
                <a:solidFill>
                  <a:schemeClr val="tx1"/>
                </a:solidFill>
                <a:latin typeface="DIN Condensed" pitchFamily="2" charset="0"/>
              </a:rPr>
              <a:t>Levenshtein</a:t>
            </a:r>
            <a:r>
              <a:rPr lang="en-US" sz="2000" dirty="0">
                <a:solidFill>
                  <a:schemeClr val="tx1"/>
                </a:solidFill>
                <a:latin typeface="DIN Condensed" pitchFamily="2" charset="0"/>
              </a:rPr>
              <a:t> &amp; LCS</a:t>
            </a:r>
          </a:p>
        </p:txBody>
      </p:sp>
      <p:sp>
        <p:nvSpPr>
          <p:cNvPr id="16" name="Rectangle 15">
            <a:extLst>
              <a:ext uri="{FF2B5EF4-FFF2-40B4-BE49-F238E27FC236}">
                <a16:creationId xmlns:a16="http://schemas.microsoft.com/office/drawing/2014/main" id="{5418D311-A642-6747-A594-9845EBAA8410}"/>
              </a:ext>
            </a:extLst>
          </p:cNvPr>
          <p:cNvSpPr/>
          <p:nvPr/>
        </p:nvSpPr>
        <p:spPr>
          <a:xfrm>
            <a:off x="4835146" y="4743452"/>
            <a:ext cx="1314451" cy="1165148"/>
          </a:xfrm>
          <a:prstGeom prst="rect">
            <a:avLst/>
          </a:prstGeom>
          <a:solidFill>
            <a:srgbClr val="F356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900" dirty="0">
                <a:solidFill>
                  <a:schemeClr val="bg1"/>
                </a:solidFill>
                <a:latin typeface="DIN Condensed" pitchFamily="2" charset="0"/>
              </a:rPr>
              <a:t>DOM</a:t>
            </a:r>
            <a:r>
              <a:rPr lang="zh-CN" altLang="en-US" sz="1900" dirty="0">
                <a:solidFill>
                  <a:schemeClr val="bg1"/>
                </a:solidFill>
                <a:latin typeface="DIN Condensed" pitchFamily="2" charset="0"/>
              </a:rPr>
              <a:t> </a:t>
            </a:r>
            <a:r>
              <a:rPr lang="en-US" altLang="zh-CN" sz="1900" dirty="0">
                <a:solidFill>
                  <a:schemeClr val="bg1"/>
                </a:solidFill>
                <a:latin typeface="DIN Condensed" pitchFamily="2" charset="0"/>
              </a:rPr>
              <a:t>Injection</a:t>
            </a:r>
            <a:endParaRPr lang="en-US" sz="1900" dirty="0">
              <a:solidFill>
                <a:schemeClr val="bg1"/>
              </a:solidFill>
              <a:latin typeface="DIN Condensed" pitchFamily="2" charset="0"/>
            </a:endParaRPr>
          </a:p>
        </p:txBody>
      </p:sp>
    </p:spTree>
    <p:extLst>
      <p:ext uri="{BB962C8B-B14F-4D97-AF65-F5344CB8AC3E}">
        <p14:creationId xmlns:p14="http://schemas.microsoft.com/office/powerpoint/2010/main" val="148493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24D29EB-0B0E-8046-ACED-46BA4B714EDB}"/>
              </a:ext>
            </a:extLst>
          </p:cNvPr>
          <p:cNvSpPr>
            <a:spLocks noGrp="1"/>
          </p:cNvSpPr>
          <p:nvPr>
            <p:ph type="title"/>
          </p:nvPr>
        </p:nvSpPr>
        <p:spPr>
          <a:xfrm>
            <a:off x="441776" y="2695406"/>
            <a:ext cx="11279874" cy="1189794"/>
          </a:xfrm>
        </p:spPr>
        <p:txBody>
          <a:bodyPr/>
          <a:lstStyle/>
          <a:p>
            <a:r>
              <a:rPr lang="en-US" sz="4800" dirty="0">
                <a:latin typeface="DIN Condensed" pitchFamily="2" charset="0"/>
              </a:rPr>
              <a:t>Say </a:t>
            </a:r>
            <a:r>
              <a:rPr lang="en-US" sz="5400" dirty="0">
                <a:solidFill>
                  <a:srgbClr val="F35622"/>
                </a:solidFill>
                <a:latin typeface="DIN Condensed" pitchFamily="2" charset="0"/>
              </a:rPr>
              <a:t>ALOHA </a:t>
            </a:r>
            <a:r>
              <a:rPr lang="en-US" sz="4800" dirty="0">
                <a:latin typeface="DIN Condensed" pitchFamily="2" charset="0"/>
              </a:rPr>
              <a:t>!</a:t>
            </a:r>
          </a:p>
        </p:txBody>
      </p:sp>
    </p:spTree>
    <p:extLst>
      <p:ext uri="{BB962C8B-B14F-4D97-AF65-F5344CB8AC3E}">
        <p14:creationId xmlns:p14="http://schemas.microsoft.com/office/powerpoint/2010/main" val="28357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 Corpor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Presentation1" id="{D3B8D09C-C141-7541-B1B7-69A477E4B62E}" vid="{3F899A7A-4C3A-A240-9E34-45F1A6E202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TotalTime>
  <Words>83</Words>
  <Application>Microsoft Macintosh PowerPoint</Application>
  <PresentationFormat>Widescreen</PresentationFormat>
  <Paragraphs>31</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.LucidaGrandeUI</vt:lpstr>
      <vt:lpstr>黑体</vt:lpstr>
      <vt:lpstr>Al Tarikh</vt:lpstr>
      <vt:lpstr>Arial</vt:lpstr>
      <vt:lpstr>Calibri</vt:lpstr>
      <vt:lpstr>DIN Condensed</vt:lpstr>
      <vt:lpstr>Splunk Corporate 2017</vt:lpstr>
      <vt:lpstr>PowerPoint Presentation</vt:lpstr>
      <vt:lpstr>What is Aloha?</vt:lpstr>
      <vt:lpstr>How it works?</vt:lpstr>
      <vt:lpstr>Say ALOHA !</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18</cp:revision>
  <dcterms:created xsi:type="dcterms:W3CDTF">2018-07-12T03:24:33Z</dcterms:created>
  <dcterms:modified xsi:type="dcterms:W3CDTF">2018-07-12T07:21:06Z</dcterms:modified>
</cp:coreProperties>
</file>